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7.gif" ContentType="image/gif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B37DE0D-EE72-4627-A208-55319BAE466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latin typeface="Arial"/>
              </a:rPr>
              <a:t>Reference - https://nirmalamurali.medium.com/image-classification-vs-semantic-segmentation-vs-instance-segmentation-625c33a08d50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043E04E-27E0-4C00-989B-3E0884BC06D2}" type="datetime">
              <a:rPr b="0" lang="en-US" sz="1200" spc="-1" strike="noStrike">
                <a:solidFill>
                  <a:srgbClr val="8b8b8b"/>
                </a:solidFill>
                <a:latin typeface="Arial"/>
                <a:ea typeface="Arial"/>
              </a:rPr>
              <a:t>2/16/23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315ED5-D52F-4F12-9745-5F84DD28A809}" type="slidenum">
              <a:rPr b="0" lang="en-US" sz="1200" spc="-1" strike="noStrike">
                <a:solidFill>
                  <a:srgbClr val="8b8b8b"/>
                </a:solidFill>
                <a:latin typeface="Arial"/>
                <a:ea typeface="Arial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Master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text styles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leve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B88EE8F-98B4-452A-A02B-402437F85F29}" type="slidenum">
              <a:rPr b="0" lang="en-US" sz="1200" spc="-1" strike="noStrike">
                <a:solidFill>
                  <a:srgbClr val="8b8b8b"/>
                </a:solidFill>
                <a:latin typeface="Arial"/>
                <a:ea typeface="Arial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05160" y="1523880"/>
            <a:ext cx="10899360" cy="3407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8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i="1" lang="en-US" sz="8000" spc="-1" strike="noStrike">
                <a:solidFill>
                  <a:srgbClr val="000000"/>
                </a:solidFill>
                <a:latin typeface="Calibri Light"/>
              </a:rPr>
              <a:t>AN INTRODUCTION </a:t>
            </a:r>
            <a:br/>
            <a:r>
              <a:rPr b="1" i="1" lang="en-US" sz="8000" spc="-1" strike="noStrike">
                <a:solidFill>
                  <a:srgbClr val="000000"/>
                </a:solidFill>
                <a:latin typeface="Calibri Light"/>
              </a:rPr>
              <a:t>TO </a:t>
            </a:r>
            <a:br/>
            <a:r>
              <a:rPr b="1" i="1" lang="en-US" sz="8000" spc="-1" strike="noStrike">
                <a:solidFill>
                  <a:srgbClr val="000000"/>
                </a:solidFill>
                <a:latin typeface="Calibri Light"/>
              </a:rPr>
              <a:t>OBJECT DETECTION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61;p1" descr=""/>
          <p:cNvPicPr/>
          <p:nvPr/>
        </p:nvPicPr>
        <p:blipFill>
          <a:blip r:embed="rId1"/>
          <a:stretch/>
        </p:blipFill>
        <p:spPr>
          <a:xfrm>
            <a:off x="433080" y="465840"/>
            <a:ext cx="2533680" cy="560520"/>
          </a:xfrm>
          <a:prstGeom prst="rect">
            <a:avLst/>
          </a:prstGeom>
          <a:ln>
            <a:noFill/>
          </a:ln>
        </p:spPr>
      </p:pic>
      <p:pic>
        <p:nvPicPr>
          <p:cNvPr id="90" name="Google Shape;62;p1" descr=""/>
          <p:cNvPicPr/>
          <p:nvPr/>
        </p:nvPicPr>
        <p:blipFill>
          <a:blip r:embed="rId2"/>
          <a:stretch/>
        </p:blipFill>
        <p:spPr>
          <a:xfrm>
            <a:off x="9370440" y="465840"/>
            <a:ext cx="1920240" cy="56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1480" y="26028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Two Stage Object Detection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78160" y="1667520"/>
            <a:ext cx="11207520" cy="704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2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Algorithm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 break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the object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detection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problem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into 2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Steps: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507320" y="2881800"/>
            <a:ext cx="3984120" cy="13060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Twentieth Century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Detecting Possible Object Regions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6612480" y="2881800"/>
            <a:ext cx="3984120" cy="13064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2. Classifying the image in those regions into object classes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 flipH="1">
            <a:off x="3498840" y="2372760"/>
            <a:ext cx="268236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"/>
          <p:cNvSpPr/>
          <p:nvPr/>
        </p:nvSpPr>
        <p:spPr>
          <a:xfrm>
            <a:off x="6182280" y="2372760"/>
            <a:ext cx="242208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7"/>
          <p:cNvSpPr/>
          <p:nvPr/>
        </p:nvSpPr>
        <p:spPr>
          <a:xfrm rot="10800000">
            <a:off x="6181920" y="2216160"/>
            <a:ext cx="360" cy="15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8"/>
          <p:cNvSpPr/>
          <p:nvPr/>
        </p:nvSpPr>
        <p:spPr>
          <a:xfrm>
            <a:off x="359640" y="4457880"/>
            <a:ext cx="1142640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Popular 2 Step Algorithms use 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Calibri Light"/>
                <a:ea typeface="Twentieth Century"/>
              </a:rPr>
              <a:t>Region Proposal Network (RPN) </a:t>
            </a:r>
            <a:r>
              <a:rPr b="1" lang="en-US" sz="28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that proposes regions of interest that might contain objects</a:t>
            </a:r>
            <a:endParaRPr b="0" lang="en-IN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The RPN output is fed to classifier that classifies the regions into classes. 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1480" y="26028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How to get regions in image?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78160" y="1667520"/>
            <a:ext cx="2303280" cy="704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Approach 1 -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2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982800" y="5019840"/>
            <a:ext cx="2217240" cy="704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2800" spc="-1" strike="noStrike">
                <a:solidFill>
                  <a:srgbClr val="ff0000"/>
                </a:solidFill>
                <a:latin typeface="Calibri"/>
              </a:rPr>
              <a:t>Problems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Google Shape;144;g16a89b969db_1_95" descr=""/>
          <p:cNvPicPr/>
          <p:nvPr/>
        </p:nvPicPr>
        <p:blipFill>
          <a:blip r:embed="rId1"/>
          <a:stretch/>
        </p:blipFill>
        <p:spPr>
          <a:xfrm>
            <a:off x="4881960" y="1444320"/>
            <a:ext cx="6496560" cy="480168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737280" y="6412680"/>
            <a:ext cx="8012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https://cvexplained.wordpress.com/tag/sliding-windows/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1480" y="26028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How to get regions in image?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78160" y="1667520"/>
            <a:ext cx="2372400" cy="704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Approach 2 -</a:t>
            </a: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2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37280" y="6412680"/>
            <a:ext cx="8012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Google Shape;155;g16a89b969db_1_112" descr=""/>
          <p:cNvPicPr/>
          <p:nvPr/>
        </p:nvPicPr>
        <p:blipFill>
          <a:blip r:embed="rId1"/>
          <a:srcRect l="31502" t="31370" r="31447" b="23713"/>
          <a:stretch/>
        </p:blipFill>
        <p:spPr>
          <a:xfrm>
            <a:off x="4497120" y="1591560"/>
            <a:ext cx="6853680" cy="467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59" dur="indefinite" restart="never" nodeType="tmRoot">
          <p:childTnLst>
            <p:seq>
              <p:cTn id="160" dur="indefinite" nodeType="mainSeq">
                <p:childTnLst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1480" y="41256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0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Two Stage Object Detection Using Region Proposal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73;g16a89b969db_1_133" descr=""/>
          <p:cNvPicPr/>
          <p:nvPr/>
        </p:nvPicPr>
        <p:blipFill>
          <a:blip r:embed="rId1"/>
          <a:stretch/>
        </p:blipFill>
        <p:spPr>
          <a:xfrm>
            <a:off x="222120" y="2431440"/>
            <a:ext cx="11886840" cy="315720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398520" y="6427440"/>
            <a:ext cx="8012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https://www.listendata.com/2022/06/region-proposal-network.html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58600" y="2191680"/>
            <a:ext cx="10819800" cy="31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 algn="ctr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i="1" lang="en-US" sz="4000" spc="-1" strike="noStrike">
                <a:solidFill>
                  <a:srgbClr val="ffffff"/>
                </a:solidFill>
                <a:latin typeface="Calibri Light"/>
                <a:ea typeface="Twentieth Century"/>
              </a:rPr>
              <a:t>Disadvantage: 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4000" spc="-1" strike="noStrike">
                <a:solidFill>
                  <a:srgbClr val="ff0000"/>
                </a:solidFill>
                <a:latin typeface="Calibri Light"/>
                <a:ea typeface="Twentieth Century"/>
              </a:rPr>
              <a:t>Multiple iterations take place for detection in same image – Detection speed is slow and often not in real time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06920" y="73800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Problems With Two Stage Object Detection??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141560" y="618480"/>
            <a:ext cx="9905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WHAT IS YOLO ?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141560" y="2097000"/>
            <a:ext cx="9905760" cy="3084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53800">
              <a:lnSpc>
                <a:spcPct val="12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274e13"/>
                </a:solidFill>
                <a:latin typeface="Calibri"/>
              </a:rPr>
              <a:t>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ou </a:t>
            </a:r>
            <a:r>
              <a:rPr b="1" lang="en-US" sz="3200" spc="-1" strike="noStrike">
                <a:solidFill>
                  <a:srgbClr val="274e13"/>
                </a:solidFill>
                <a:latin typeface="Calibri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nly </a:t>
            </a:r>
            <a:r>
              <a:rPr b="1" lang="en-US" sz="3200" spc="-1" strike="noStrike">
                <a:solidFill>
                  <a:srgbClr val="274e13"/>
                </a:solidFill>
                <a:latin typeface="Calibri"/>
              </a:rPr>
              <a:t>L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ook </a:t>
            </a:r>
            <a:r>
              <a:rPr b="1" lang="en-US" sz="3200" spc="-1" strike="noStrike">
                <a:solidFill>
                  <a:srgbClr val="274e13"/>
                </a:solidFill>
                <a:latin typeface="Calibri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nce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53800">
              <a:lnSpc>
                <a:spcPct val="12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Reduces the previous two steps into one: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339480" algn="just">
              <a:lnSpc>
                <a:spcPct val="12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284400" y="618480"/>
            <a:ext cx="11219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VS. OTHER DETECTORS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941160" y="2349720"/>
            <a:ext cx="3330720" cy="236412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Maintains Accuracy in Predictions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838880" y="2349720"/>
            <a:ext cx="3251160" cy="236412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Faster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(&gt; FPS)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02" dur="indefinite" restart="never" nodeType="tmRoot">
          <p:childTnLst>
            <p:seq>
              <p:cTn id="203" dur="indefinite" nodeType="mainSeq">
                <p:childTnLst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141560" y="344160"/>
            <a:ext cx="9905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WORKING OF YOLO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41560" y="1711080"/>
            <a:ext cx="9940320" cy="2324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Step 1: Image is divided into N grids, each with equal dimension – SxS</a:t>
            </a:r>
            <a:endParaRPr b="0" lang="en-IN" sz="3200" spc="-1" strike="noStrike">
              <a:latin typeface="Arial"/>
            </a:endParaRPr>
          </a:p>
          <a:p>
            <a:pPr marL="457200" indent="-431280">
              <a:lnSpc>
                <a:spcPct val="100000"/>
              </a:lnSpc>
              <a:buClr>
                <a:srgbClr val="000000"/>
              </a:buClr>
              <a:buFont typeface="Twentieth Century"/>
              <a:buChar char="○"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Each Grid is responsible for detection and localization of object it contains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41560" y="4141080"/>
            <a:ext cx="9940320" cy="2324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Step 2: These Grids predict bounding box coordinates relative to their cell coordinates, along with the object label and probability of the object being present in the cell.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141560" y="344160"/>
            <a:ext cx="9905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OUTCOMES: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23920" y="1780920"/>
            <a:ext cx="9940320" cy="11491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Calibri Light"/>
                <a:ea typeface="Twentieth Century"/>
              </a:rPr>
              <a:t>Lower Computation</a:t>
            </a:r>
            <a:r>
              <a:rPr b="1" lang="en-US" sz="3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 as both detection and recognition are handled by cells from the image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106640" y="3378960"/>
            <a:ext cx="9940320" cy="11491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Calibri Light"/>
                <a:ea typeface="Twentieth Century"/>
              </a:rPr>
              <a:t>Lot of Duplicate Predictions</a:t>
            </a:r>
            <a:r>
              <a:rPr b="1" lang="en-US" sz="3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 - multiple cells predicting the same object with different bounding box predictions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123920" y="5120640"/>
            <a:ext cx="9940320" cy="12056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Calibri Light"/>
                <a:ea typeface="Twentieth Century"/>
              </a:rPr>
              <a:t>Non Maximal Suppression used</a:t>
            </a:r>
            <a:r>
              <a:rPr b="1" lang="en-US" sz="3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- All bounding boxes with lower probability scores are suppressed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6077160" y="4528440"/>
            <a:ext cx="16920" cy="59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22" dur="indefinite" restart="never" nodeType="tmRoot">
          <p:childTnLst>
            <p:seq>
              <p:cTn id="223" dur="indefinite" nodeType="mainSeq">
                <p:childTnLst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5760" y="141840"/>
            <a:ext cx="9905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Residual Block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55760" y="6430680"/>
            <a:ext cx="9386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https://medium.com/analytics-vidhya/yolo-explained-5b6f4564f31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59" name="Google Shape;216;p12" descr=""/>
          <p:cNvPicPr/>
          <p:nvPr/>
        </p:nvPicPr>
        <p:blipFill>
          <a:blip r:embed="rId1"/>
          <a:stretch/>
        </p:blipFill>
        <p:spPr>
          <a:xfrm>
            <a:off x="3687840" y="1274400"/>
            <a:ext cx="4519800" cy="501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36" dur="indefinite" restart="never" nodeType="tmRoot">
          <p:childTnLst>
            <p:seq>
              <p:cTn id="237" dur="indefinite" nodeType="mainSeq">
                <p:childTnLst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141560" y="279000"/>
            <a:ext cx="9905760" cy="9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5400" spc="-1" strike="noStrike">
                <a:solidFill>
                  <a:srgbClr val="000000"/>
                </a:solidFill>
                <a:latin typeface="Calibri Light"/>
              </a:rPr>
              <a:t>CONTENTS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141560" y="1004400"/>
            <a:ext cx="9905760" cy="5715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What is Object Detection ?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General Steps in Object Detection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Two stage Object detection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What is YOLO?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YOLO vs. other detectors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Working of YOLO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YOLO Versions </a:t>
            </a: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5760" y="141840"/>
            <a:ext cx="1173600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Bounding Box Regression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55760" y="6430680"/>
            <a:ext cx="9386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https://www.section.io/engineering-education/introduction-to-yolo-algorithm-for-object-detection/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62" name="Google Shape;223;g628fca443a6fc58d_14" descr=""/>
          <p:cNvPicPr/>
          <p:nvPr/>
        </p:nvPicPr>
        <p:blipFill>
          <a:blip r:embed="rId1"/>
          <a:stretch/>
        </p:blipFill>
        <p:spPr>
          <a:xfrm>
            <a:off x="658080" y="1631520"/>
            <a:ext cx="10208880" cy="429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46" dur="indefinite" restart="never" nodeType="tmRoot">
          <p:childTnLst>
            <p:seq>
              <p:cTn id="247" dur="indefinite" nodeType="mainSeq">
                <p:childTnLst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5760" y="141840"/>
            <a:ext cx="1173600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Intersection Over Union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55760" y="6430680"/>
            <a:ext cx="9386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https://www.section.io/engineering-education/introduction-to-yolo-algorithm-for-object-detection/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65" name="Google Shape;230;g628fca443a6fc58d_26" descr=""/>
          <p:cNvPicPr/>
          <p:nvPr/>
        </p:nvPicPr>
        <p:blipFill>
          <a:blip r:embed="rId1"/>
          <a:stretch/>
        </p:blipFill>
        <p:spPr>
          <a:xfrm>
            <a:off x="3301200" y="1130040"/>
            <a:ext cx="4642920" cy="51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56" dur="indefinite" restart="never" nodeType="tmRoot">
          <p:childTnLst>
            <p:seq>
              <p:cTn id="257" dur="indefinite" nodeType="mainSeq">
                <p:childTnLst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5760" y="383400"/>
            <a:ext cx="1173600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Non Maximal Suppression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18760" y="6414480"/>
            <a:ext cx="90338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https://learnopencv.com/non-maximum-suppression-theory-and-implementation-in-pytorch/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96960" y="1180800"/>
            <a:ext cx="11007720" cy="21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i="1" lang="en-US" sz="3200" spc="-1" strike="noStrike">
                <a:solidFill>
                  <a:srgbClr val="3c3c3c"/>
                </a:solidFill>
                <a:highlight>
                  <a:srgbClr val="ffffff"/>
                </a:highlight>
                <a:latin typeface="Calibri Light"/>
                <a:ea typeface="Roboto"/>
              </a:rPr>
              <a:t>We select the predictions with the </a:t>
            </a:r>
            <a:r>
              <a:rPr b="1" i="1" lang="en-US" sz="3200" spc="-1" strike="noStrike">
                <a:solidFill>
                  <a:srgbClr val="274e13"/>
                </a:solidFill>
                <a:highlight>
                  <a:srgbClr val="ffffff"/>
                </a:highlight>
                <a:latin typeface="Calibri Light"/>
                <a:ea typeface="Roboto"/>
              </a:rPr>
              <a:t>maximum confidence</a:t>
            </a:r>
            <a:r>
              <a:rPr b="0" i="1" lang="en-US" sz="3200" spc="-1" strike="noStrike">
                <a:solidFill>
                  <a:srgbClr val="3c3c3c"/>
                </a:solidFill>
                <a:highlight>
                  <a:srgbClr val="ffffff"/>
                </a:highlight>
                <a:latin typeface="Calibri Light"/>
                <a:ea typeface="Roboto"/>
              </a:rPr>
              <a:t> and </a:t>
            </a:r>
            <a:r>
              <a:rPr b="1" i="1" lang="en-US" sz="3200" spc="-1" strike="noStrike">
                <a:solidFill>
                  <a:srgbClr val="274e13"/>
                </a:solidFill>
                <a:highlight>
                  <a:srgbClr val="ffffff"/>
                </a:highlight>
                <a:latin typeface="Calibri Light"/>
                <a:ea typeface="Roboto"/>
              </a:rPr>
              <a:t>suppress all the other predictions</a:t>
            </a:r>
            <a:r>
              <a:rPr b="0" i="1" lang="en-US" sz="3200" spc="-1" strike="noStrike">
                <a:solidFill>
                  <a:srgbClr val="3c3c3c"/>
                </a:solidFill>
                <a:highlight>
                  <a:srgbClr val="ffffff"/>
                </a:highlight>
                <a:latin typeface="Calibri Light"/>
                <a:ea typeface="Roboto"/>
              </a:rPr>
              <a:t> having overlap with the selected predictions greater than a threshold. 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69" name="Picture 1" descr=""/>
          <p:cNvPicPr/>
          <p:nvPr/>
        </p:nvPicPr>
        <p:blipFill>
          <a:blip r:embed="rId1"/>
          <a:stretch/>
        </p:blipFill>
        <p:spPr>
          <a:xfrm>
            <a:off x="1922400" y="2842560"/>
            <a:ext cx="8152920" cy="357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66" dur="indefinite" restart="never" nodeType="tmRoot">
          <p:childTnLst>
            <p:seq>
              <p:cTn id="267" dur="indefinite" nodeType="mainSeq">
                <p:childTnLst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55760" y="383400"/>
            <a:ext cx="1173600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Non Maximal Suppression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236;g628fca443a6fc58d_34" descr=""/>
          <p:cNvPicPr/>
          <p:nvPr/>
        </p:nvPicPr>
        <p:blipFill>
          <a:blip r:embed="rId1"/>
          <a:stretch/>
        </p:blipFill>
        <p:spPr>
          <a:xfrm>
            <a:off x="772560" y="1827720"/>
            <a:ext cx="10646640" cy="397980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518760" y="6414480"/>
            <a:ext cx="90338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https://learnopencv.com/non-maximum-suppression-theory-and-implementation-in-pytorch/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80" dur="indefinite" restart="never" nodeType="tmRoot">
          <p:childTnLst>
            <p:seq>
              <p:cTn id="281" dur="indefinite" nodeType="mainSeq">
                <p:childTnLst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55760" y="383400"/>
            <a:ext cx="1173600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Non Maximal Suppression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18760" y="6414480"/>
            <a:ext cx="90338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https://learnopencv.com/non-maximum-suppression-theory-and-implementation-in-pytorch/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75" name="Google Shape;244;g18b1ad8fd91_0_9" descr=""/>
          <p:cNvPicPr/>
          <p:nvPr/>
        </p:nvPicPr>
        <p:blipFill>
          <a:blip r:embed="rId1"/>
          <a:stretch/>
        </p:blipFill>
        <p:spPr>
          <a:xfrm>
            <a:off x="1653840" y="1214640"/>
            <a:ext cx="9197280" cy="522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90" dur="indefinite" restart="never" nodeType="tmRoot">
          <p:childTnLst>
            <p:seq>
              <p:cTn id="291" dur="indefinite" nodeType="mainSeq">
                <p:childTnLst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55760" y="383400"/>
            <a:ext cx="1173600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- Non Maximal Suppression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Google Shape;257;g18b1ad8fd91_0_0" descr=""/>
          <p:cNvPicPr/>
          <p:nvPr/>
        </p:nvPicPr>
        <p:blipFill>
          <a:blip r:embed="rId1"/>
          <a:stretch/>
        </p:blipFill>
        <p:spPr>
          <a:xfrm>
            <a:off x="2286360" y="1265760"/>
            <a:ext cx="7938720" cy="532512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56480" y="6500160"/>
            <a:ext cx="7104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https://medium.com/analytics-vidhya/yolo-explained-5b6f4564f31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5760" y="827640"/>
            <a:ext cx="9905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HAVE A LOOK !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263;g628fca443a6fc58d_5" descr=""/>
          <p:cNvPicPr/>
          <p:nvPr/>
        </p:nvPicPr>
        <p:blipFill>
          <a:blip r:embed="rId1"/>
          <a:stretch/>
        </p:blipFill>
        <p:spPr>
          <a:xfrm>
            <a:off x="817560" y="1953360"/>
            <a:ext cx="10473840" cy="394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10" dur="indefinite" restart="never" nodeType="tmRoot">
          <p:childTnLst>
            <p:seq>
              <p:cTn id="311" dur="indefinite" nodeType="mainSeq">
                <p:childTnLst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78160" y="604440"/>
            <a:ext cx="9905760" cy="98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YOLO VERSIONS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270;p13" descr=""/>
          <p:cNvPicPr/>
          <p:nvPr/>
        </p:nvPicPr>
        <p:blipFill>
          <a:blip r:embed="rId1"/>
          <a:srcRect l="0" t="21465" r="0" b="13477"/>
          <a:stretch/>
        </p:blipFill>
        <p:spPr>
          <a:xfrm>
            <a:off x="444600" y="1822320"/>
            <a:ext cx="11546280" cy="4422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473040" y="6459120"/>
            <a:ext cx="8012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https://www.v7labs.com/blog/yolo-object-detection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16" dur="indefinite" restart="never" nodeType="tmRoot">
          <p:childTnLst>
            <p:seq>
              <p:cTn id="317" dur="indefinite" nodeType="mainSeq">
                <p:childTnLst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7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8800" spc="-1" strike="noStrike">
                <a:solidFill>
                  <a:srgbClr val="000000"/>
                </a:solidFill>
                <a:latin typeface="Calibri Light"/>
              </a:rPr>
              <a:t>THANK YOU…..</a:t>
            </a:r>
            <a:endParaRPr b="0" lang="en-IN" sz="8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59440" y="76320"/>
            <a:ext cx="9905760" cy="1478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5400" spc="-1" strike="noStrike">
                <a:solidFill>
                  <a:srgbClr val="000000"/>
                </a:solidFill>
                <a:latin typeface="Calibri Light"/>
              </a:rPr>
              <a:t>KEYWORDS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59440" y="1527120"/>
            <a:ext cx="3814200" cy="222624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mAP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(Mean Average Precision)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785480" y="1527120"/>
            <a:ext cx="3312720" cy="222624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IoU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(Intersection over Union)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8510040" y="1527120"/>
            <a:ext cx="3312720" cy="208620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RPN (Region Proposal Network)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464040" y="4107600"/>
            <a:ext cx="3814200" cy="222624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Precision and Recall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4690080" y="4107600"/>
            <a:ext cx="3312720" cy="222624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YOLO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8415000" y="4107600"/>
            <a:ext cx="3312720" cy="2086200"/>
          </a:xfrm>
          <a:prstGeom prst="ellipse">
            <a:avLst/>
          </a:prstGeom>
          <a:solidFill>
            <a:schemeClr val="accent1"/>
          </a:solidFill>
          <a:ln w="15840">
            <a:solidFill>
              <a:srgbClr val="7095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Twentieth Century"/>
              </a:rPr>
              <a:t>RCNN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50840" y="84960"/>
            <a:ext cx="9905760" cy="1478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5400" spc="-1" strike="noStrike">
                <a:solidFill>
                  <a:srgbClr val="000000"/>
                </a:solidFill>
                <a:latin typeface="Calibri Light"/>
              </a:rPr>
              <a:t>What Is Object Detection?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85;p4" descr=""/>
          <p:cNvPicPr/>
          <p:nvPr/>
        </p:nvPicPr>
        <p:blipFill>
          <a:blip r:embed="rId1"/>
          <a:stretch/>
        </p:blipFill>
        <p:spPr>
          <a:xfrm>
            <a:off x="2012400" y="1249920"/>
            <a:ext cx="7477200" cy="549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50840" y="84960"/>
            <a:ext cx="9905760" cy="1478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5400" spc="-1" strike="noStrike">
                <a:solidFill>
                  <a:srgbClr val="000000"/>
                </a:solidFill>
                <a:latin typeface="Calibri Light"/>
              </a:rPr>
              <a:t>What Is Object Detection?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141560" y="2097000"/>
            <a:ext cx="9905760" cy="4185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53800">
              <a:lnSpc>
                <a:spcPct val="12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Important subdomain of Computer Vision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marL="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53800" algn="just">
              <a:lnSpc>
                <a:spcPct val="120000"/>
              </a:lnSpc>
              <a:spcBef>
                <a:spcPts val="1001"/>
              </a:spcBef>
              <a:spcAft>
                <a:spcPts val="1599"/>
              </a:spcAft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0" y="368280"/>
            <a:ext cx="12070800" cy="870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3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Steps Involved in Object Detection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918960" y="1578600"/>
            <a:ext cx="3840120" cy="63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Collect and Import the images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918960" y="2568240"/>
            <a:ext cx="3840120" cy="626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Annotation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918960" y="3591360"/>
            <a:ext cx="3840120" cy="6526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Dataset Creation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3918960" y="4640760"/>
            <a:ext cx="3840120" cy="61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Train the Model (YOLO/RCNN etc)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 flipH="1">
            <a:off x="5838480" y="2214720"/>
            <a:ext cx="36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 flipH="1">
            <a:off x="5838480" y="3188160"/>
            <a:ext cx="36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5839200" y="5258520"/>
            <a:ext cx="360" cy="4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 flipH="1">
            <a:off x="5838480" y="4215240"/>
            <a:ext cx="36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3918960" y="5752080"/>
            <a:ext cx="3840120" cy="739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 Light"/>
                <a:ea typeface="Twentieth Century"/>
              </a:rPr>
              <a:t>Deploy the model for Object Detection 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1480" y="26028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7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5300" spc="-1" strike="noStrike">
                <a:solidFill>
                  <a:srgbClr val="000000"/>
                </a:solidFill>
                <a:latin typeface="Calibri Light"/>
              </a:rPr>
              <a:t>Object Detection - A Naive Approach</a:t>
            </a:r>
            <a:endParaRPr b="0" lang="en-IN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Google Shape;111;g16a89b969db_1_82" descr=""/>
          <p:cNvPicPr/>
          <p:nvPr/>
        </p:nvPicPr>
        <p:blipFill>
          <a:blip r:embed="rId1"/>
          <a:srcRect l="8073" t="19020" r="10150" b="11146"/>
          <a:stretch/>
        </p:blipFill>
        <p:spPr>
          <a:xfrm>
            <a:off x="480960" y="1444320"/>
            <a:ext cx="10851120" cy="521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1480" y="260280"/>
            <a:ext cx="11963160" cy="1183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7000"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US" sz="5300" spc="-1" strike="noStrike">
                <a:solidFill>
                  <a:srgbClr val="000000"/>
                </a:solidFill>
                <a:latin typeface="Calibri Light"/>
              </a:rPr>
              <a:t>Object Detection - A Naive Approach</a:t>
            </a:r>
            <a:endParaRPr b="0" lang="en-IN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17;g16a89b969db_1_147" descr=""/>
          <p:cNvPicPr/>
          <p:nvPr/>
        </p:nvPicPr>
        <p:blipFill>
          <a:blip r:embed="rId1"/>
          <a:srcRect l="8073" t="19020" r="10150" b="11146"/>
          <a:stretch/>
        </p:blipFill>
        <p:spPr>
          <a:xfrm>
            <a:off x="480960" y="1444320"/>
            <a:ext cx="10851120" cy="521280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4075920" y="5717520"/>
            <a:ext cx="326880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100" spc="-1" strike="noStrike">
                <a:solidFill>
                  <a:srgbClr val="ff0000"/>
                </a:solidFill>
                <a:latin typeface="Arial"/>
                <a:ea typeface="Arial"/>
              </a:rPr>
              <a:t>PROBLEMS???</a:t>
            </a:r>
            <a:endParaRPr b="0" lang="en-IN" sz="31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09480" y="368280"/>
            <a:ext cx="12070800" cy="870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</a:rPr>
              <a:t>Types of Object Detectors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124;g16a89b969db_1_63" descr=""/>
          <p:cNvPicPr/>
          <p:nvPr/>
        </p:nvPicPr>
        <p:blipFill>
          <a:blip r:embed="rId1"/>
          <a:stretch/>
        </p:blipFill>
        <p:spPr>
          <a:xfrm>
            <a:off x="2487960" y="1238760"/>
            <a:ext cx="7215840" cy="522000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473040" y="6459120"/>
            <a:ext cx="8012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Reference - https://www.v7labs.com/blog/yolo-object-detection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Application>LibreOffice/6.4.7.2$Linux_X86_64 LibreOffice_project/40$Build-2</Application>
  <Words>583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2022-10-03T05:14:13Z</dcterms:created>
  <dc:creator>admin</dc:creator>
  <dc:description/>
  <dc:language>en-IN</dc:language>
  <cp:lastModifiedBy/>
  <dcterms:modified xsi:type="dcterms:W3CDTF">2023-02-16T09:55:21Z</dcterms:modified>
  <cp:revision>19</cp:revision>
  <dc:subject/>
  <dc:title>AN INTRODUCTION  TO  OBJECT DETECTION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